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6" r:id="rId1"/>
    <p:sldMasterId id="2147483708" r:id="rId2"/>
    <p:sldMasterId id="2147483721" r:id="rId3"/>
    <p:sldMasterId id="2147483724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4543"/>
    <a:srgbClr val="0BB9DE"/>
    <a:srgbClr val="A82E2E"/>
    <a:srgbClr val="B7131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Объём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аудитории</a:t>
            </a:r>
          </a:p>
        </c:rich>
      </c:tx>
      <c:layout>
        <c:manualLayout>
          <c:xMode val="edge"/>
          <c:yMode val="edge"/>
          <c:x val="1.3507549356236045E-2"/>
          <c:y val="0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Объём аудитории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Организаторы и исполнители социальных программ и мероприятий – 1 000 чел.</c:v>
                </c:pt>
                <c:pt idx="1">
                  <c:v>Зрители и посетители мероприятий проекта – 15 000 чел.</c:v>
                </c:pt>
                <c:pt idx="2">
                  <c:v>Получатели помощи – 5 000 чел.</c:v>
                </c:pt>
                <c:pt idx="3">
                  <c:v>Люди, узнавшие больше о том, как они могут помочь нуждающимся – 35 000 чел.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1000</c:v>
                </c:pt>
                <c:pt idx="1">
                  <c:v>15000</c:v>
                </c:pt>
                <c:pt idx="2">
                  <c:v>5000</c:v>
                </c:pt>
                <c:pt idx="3">
                  <c:v>35000</c:v>
                </c:pt>
              </c:numCache>
            </c:numRef>
          </c:val>
        </c:ser>
        <c:gapWidth val="100"/>
        <c:overlap val="-24"/>
        <c:axId val="101005184"/>
        <c:axId val="101006720"/>
      </c:barChart>
      <c:catAx>
        <c:axId val="101005184"/>
        <c:scaling>
          <c:orientation val="minMax"/>
        </c:scaling>
        <c:axPos val="b"/>
        <c:numFmt formatCode="General" sourceLinked="0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006720"/>
        <c:crosses val="autoZero"/>
        <c:auto val="1"/>
        <c:lblAlgn val="ctr"/>
        <c:lblOffset val="100"/>
      </c:catAx>
      <c:valAx>
        <c:axId val="1010067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00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2FBB1-3E2A-415C-8477-321AE6D9B3A1}" type="datetimeFigureOut">
              <a:rPr lang="ru-RU" smtClean="0"/>
              <a:pPr/>
              <a:t>09.09.2017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A0E87-4AAB-425F-A817-E057B62FAD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930402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C09B-66AA-4DD5-9A0E-AF096E5E10C4}" type="datetimeFigureOut">
              <a:rPr lang="ru-RU" smtClean="0"/>
              <a:pPr/>
              <a:t>09.09.2017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4A8B7-D34E-482C-A4AE-DD542EBCD2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088637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A8B7-D34E-482C-A4AE-DD542EBCD21A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398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A8B7-D34E-482C-A4AE-DD542EBCD21A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7506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A8B7-D34E-482C-A4AE-DD542EBCD21A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0512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A8B7-D34E-482C-A4AE-DD542EBCD21A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446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A8B7-D34E-482C-A4AE-DD542EBCD21A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655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9033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395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2921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hristophe\Desktop\NEW SHOWEET\Fire Mosaic\mosaic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8" y="-1588"/>
            <a:ext cx="12196235" cy="68611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784" y="2928935"/>
            <a:ext cx="9986433" cy="1000131"/>
          </a:xfrm>
        </p:spPr>
        <p:txBody>
          <a:bodyPr>
            <a:noAutofit/>
          </a:bodyPr>
          <a:lstStyle>
            <a:lvl1pPr>
              <a:defRPr sz="40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7425" y="4295773"/>
            <a:ext cx="10001792" cy="57150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0344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Christophe\Desktop\NEW SHOWEET\Fire Mosaic\mosaic1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8" y="-1588"/>
            <a:ext cx="12196235" cy="6861176"/>
          </a:xfrm>
          <a:prstGeom prst="rect">
            <a:avLst/>
          </a:prstGeom>
          <a:noFill/>
        </p:spPr>
      </p:pic>
      <p:sp>
        <p:nvSpPr>
          <p:cNvPr id="96" name="Content Placeholder 2"/>
          <p:cNvSpPr>
            <a:spLocks noGrp="1"/>
          </p:cNvSpPr>
          <p:nvPr>
            <p:ph idx="1"/>
          </p:nvPr>
        </p:nvSpPr>
        <p:spPr>
          <a:xfrm>
            <a:off x="2285974" y="1700214"/>
            <a:ext cx="8803245" cy="4321175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2285973" y="857232"/>
            <a:ext cx="8803243" cy="857232"/>
          </a:xfrm>
        </p:spPr>
        <p:txBody>
          <a:bodyPr>
            <a:normAutofit/>
          </a:bodyPr>
          <a:lstStyle>
            <a:lvl1pPr>
              <a:defRPr sz="3600" cap="small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5" name="Slide Number Placeholder 94"/>
          <p:cNvSpPr>
            <a:spLocks noGrp="1"/>
          </p:cNvSpPr>
          <p:nvPr>
            <p:ph type="sldNum" sz="quarter" idx="11"/>
          </p:nvPr>
        </p:nvSpPr>
        <p:spPr>
          <a:xfrm>
            <a:off x="10346281" y="6356351"/>
            <a:ext cx="1485872" cy="365125"/>
          </a:xfrm>
        </p:spPr>
        <p:txBody>
          <a:bodyPr/>
          <a:lstStyle>
            <a:lvl1pPr>
              <a:defRPr>
                <a:solidFill>
                  <a:srgbClr val="DD523B"/>
                </a:solidFill>
              </a:defRPr>
            </a:lvl1pPr>
          </a:lstStyle>
          <a:p>
            <a:fld id="{C04E2466-A6EE-41DC-876F-BF7BBA7F82CE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98" name="Footer Placeholder 97"/>
          <p:cNvSpPr>
            <a:spLocks noGrp="1"/>
          </p:cNvSpPr>
          <p:nvPr>
            <p:ph type="ftr" sz="quarter" idx="12"/>
          </p:nvPr>
        </p:nvSpPr>
        <p:spPr>
          <a:xfrm>
            <a:off x="4741333" y="6356351"/>
            <a:ext cx="3860800" cy="365125"/>
          </a:xfrm>
        </p:spPr>
        <p:txBody>
          <a:bodyPr/>
          <a:lstStyle>
            <a:lvl1pPr>
              <a:defRPr>
                <a:solidFill>
                  <a:srgbClr val="DD523B"/>
                </a:solidFill>
              </a:defRPr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29044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1EB2-92B6-46A2-97FB-DC70F6DBC6F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41862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2990-C58B-4238-B329-693E4323B5F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012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0250-A201-4FA0-A13B-A4386370FD3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77262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8097-B5CB-4F35-867F-8AB071FB13E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40592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9556-A555-47AA-8055-C9FA5F41586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850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5023-7CC1-480B-A675-56C4DE78C63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3595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3313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FFCCB-FBA2-4466-952C-1E283023A35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8344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9C20-6FC4-44E2-86C3-E430CB1EC82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77326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03C3-FA68-49C7-BD6F-09A2F91406E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98246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E61E-0AEF-43EB-8FF6-21D8767801B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52385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6E5-36B4-4750-9BD9-353AA4FBC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8706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87755" y="620688"/>
            <a:ext cx="7694645" cy="28803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small" baseline="0">
                <a:solidFill>
                  <a:srgbClr val="1D26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3887755" y="3076"/>
            <a:ext cx="7694645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639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784" y="2928935"/>
            <a:ext cx="9986433" cy="1000131"/>
          </a:xfrm>
        </p:spPr>
        <p:txBody>
          <a:bodyPr>
            <a:noAutofit/>
          </a:bodyPr>
          <a:lstStyle>
            <a:lvl1pPr>
              <a:defRPr sz="40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7425" y="4295773"/>
            <a:ext cx="10001792" cy="57150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8970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ontent Placeholder 2"/>
          <p:cNvSpPr>
            <a:spLocks noGrp="1"/>
          </p:cNvSpPr>
          <p:nvPr>
            <p:ph idx="1"/>
          </p:nvPr>
        </p:nvSpPr>
        <p:spPr>
          <a:xfrm>
            <a:off x="2285974" y="1700214"/>
            <a:ext cx="8803245" cy="4321175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2285973" y="857232"/>
            <a:ext cx="8803243" cy="857232"/>
          </a:xfrm>
        </p:spPr>
        <p:txBody>
          <a:bodyPr>
            <a:normAutofit/>
          </a:bodyPr>
          <a:lstStyle>
            <a:lvl1pPr>
              <a:defRPr sz="3600" cap="small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5" name="Slide Number Placeholder 94"/>
          <p:cNvSpPr>
            <a:spLocks noGrp="1"/>
          </p:cNvSpPr>
          <p:nvPr>
            <p:ph type="sldNum" sz="quarter" idx="11"/>
          </p:nvPr>
        </p:nvSpPr>
        <p:spPr>
          <a:xfrm>
            <a:off x="10346281" y="6356351"/>
            <a:ext cx="1485872" cy="365125"/>
          </a:xfrm>
        </p:spPr>
        <p:txBody>
          <a:bodyPr/>
          <a:lstStyle>
            <a:lvl1pPr>
              <a:defRPr>
                <a:solidFill>
                  <a:srgbClr val="DD523B"/>
                </a:solidFill>
              </a:defRPr>
            </a:lvl1pPr>
          </a:lstStyle>
          <a:p>
            <a:fld id="{C04E2466-A6EE-41DC-876F-BF7BBA7F82CE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98" name="Footer Placeholder 97"/>
          <p:cNvSpPr>
            <a:spLocks noGrp="1"/>
          </p:cNvSpPr>
          <p:nvPr>
            <p:ph type="ftr" sz="quarter" idx="12"/>
          </p:nvPr>
        </p:nvSpPr>
        <p:spPr>
          <a:xfrm>
            <a:off x="4741333" y="6356351"/>
            <a:ext cx="3860800" cy="365125"/>
          </a:xfrm>
        </p:spPr>
        <p:txBody>
          <a:bodyPr/>
          <a:lstStyle>
            <a:lvl1pPr>
              <a:defRPr>
                <a:solidFill>
                  <a:srgbClr val="DD523B"/>
                </a:solidFill>
              </a:defRPr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47737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0079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556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7997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38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7565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2626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3563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281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7577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3753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9277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866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106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68823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816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6390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4940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8569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5910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1EB2-92B6-46A2-97FB-DC70F6DBC6F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7" name="Rectangle 6"/>
          <p:cNvSpPr/>
          <p:nvPr/>
        </p:nvSpPr>
        <p:spPr>
          <a:xfrm rot="5400000">
            <a:off x="11604686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="" xmlns:p14="http://schemas.microsoft.com/office/powerpoint/2010/main" val="240762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786E5-36B4-4750-9BD9-353AA4FBC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11604686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="" xmlns:p14="http://schemas.microsoft.com/office/powerpoint/2010/main" val="150306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36" r:id="rId3"/>
    <p:sldLayoutId id="2147483737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1EB2-92B6-46A2-97FB-DC70F6DBC6F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239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379" y="4503"/>
            <a:ext cx="3580996" cy="19783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050809" y="1"/>
            <a:ext cx="2425966" cy="19872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74206" cy="19828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090" y="0"/>
            <a:ext cx="2980910" cy="19872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0182"/>
            <a:ext cx="2988644" cy="19924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9625" y="4109989"/>
            <a:ext cx="2983832" cy="27480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809" y="4615661"/>
            <a:ext cx="3990925" cy="22423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159" t="-434" r="159" b="84"/>
          <a:stretch/>
        </p:blipFill>
        <p:spPr>
          <a:xfrm>
            <a:off x="7103448" y="2047285"/>
            <a:ext cx="5073664" cy="24919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336" y="4615661"/>
            <a:ext cx="1496730" cy="22450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1"/>
          <a:stretch/>
        </p:blipFill>
        <p:spPr>
          <a:xfrm>
            <a:off x="8691668" y="4610501"/>
            <a:ext cx="3500332" cy="2247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17" y="3072209"/>
            <a:ext cx="3737058" cy="14109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198" y="2233806"/>
            <a:ext cx="746002" cy="12509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96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58" t="-145" r="-1" b="145"/>
          <a:stretch/>
        </p:blipFill>
        <p:spPr>
          <a:xfrm>
            <a:off x="0" y="226493"/>
            <a:ext cx="4526529" cy="66342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6529" y="1269417"/>
            <a:ext cx="7657300" cy="1700783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solidFill>
                  <a:srgbClr val="E74543"/>
                </a:solidFill>
                <a:latin typeface="Myriad Pro" panose="020B0503030403020204" pitchFamily="34" charset="0"/>
              </a:rPr>
              <a:t>Как проект поддерживает добровольчество </a:t>
            </a:r>
            <a:r>
              <a:rPr lang="ru-RU" b="1" dirty="0" smtClean="0">
                <a:solidFill>
                  <a:srgbClr val="E74543"/>
                </a:solidFill>
                <a:latin typeface="Myriad Pro" panose="020B0503030403020204" pitchFamily="34" charset="0"/>
              </a:rPr>
              <a:t/>
            </a:r>
            <a:br>
              <a:rPr lang="ru-RU" b="1" dirty="0" smtClean="0">
                <a:solidFill>
                  <a:srgbClr val="E74543"/>
                </a:solidFill>
                <a:latin typeface="Myriad Pro" panose="020B0503030403020204" pitchFamily="34" charset="0"/>
              </a:rPr>
            </a:br>
            <a:r>
              <a:rPr lang="ru-RU" b="1" dirty="0" smtClean="0">
                <a:solidFill>
                  <a:srgbClr val="E74543"/>
                </a:solidFill>
                <a:latin typeface="Myriad Pro" panose="020B0503030403020204" pitchFamily="34" charset="0"/>
              </a:rPr>
              <a:t>и </a:t>
            </a:r>
            <a:r>
              <a:rPr lang="ru-RU" b="1" dirty="0">
                <a:solidFill>
                  <a:srgbClr val="E74543"/>
                </a:solidFill>
                <a:latin typeface="Myriad Pro" panose="020B0503030403020204" pitchFamily="34" charset="0"/>
              </a:rPr>
              <a:t>благотворительность </a:t>
            </a:r>
            <a:r>
              <a:rPr lang="ru-RU" b="1" dirty="0" smtClean="0">
                <a:solidFill>
                  <a:srgbClr val="E74543"/>
                </a:solidFill>
                <a:latin typeface="Myriad Pro" panose="020B0503030403020204" pitchFamily="34" charset="0"/>
              </a:rPr>
              <a:t/>
            </a:r>
            <a:br>
              <a:rPr lang="ru-RU" b="1" dirty="0" smtClean="0">
                <a:solidFill>
                  <a:srgbClr val="E74543"/>
                </a:solidFill>
                <a:latin typeface="Myriad Pro" panose="020B0503030403020204" pitchFamily="34" charset="0"/>
              </a:rPr>
            </a:br>
            <a:r>
              <a:rPr lang="ru-RU" b="1" dirty="0" smtClean="0">
                <a:solidFill>
                  <a:srgbClr val="E74543"/>
                </a:solidFill>
                <a:latin typeface="Myriad Pro" panose="020B0503030403020204" pitchFamily="34" charset="0"/>
              </a:rPr>
              <a:t>в </a:t>
            </a:r>
            <a:r>
              <a:rPr lang="ru-RU" b="1" dirty="0">
                <a:solidFill>
                  <a:srgbClr val="E74543"/>
                </a:solidFill>
                <a:latin typeface="Myriad Pro" panose="020B0503030403020204" pitchFamily="34" charset="0"/>
              </a:rPr>
              <a:t>Железногорске?</a:t>
            </a:r>
            <a:endParaRPr lang="ru-RU" dirty="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0193" y="3222929"/>
            <a:ext cx="3579278" cy="1085459"/>
          </a:xfrm>
        </p:spPr>
        <p:txBody>
          <a:bodyPr>
            <a:normAutofit lnSpcReduction="10000"/>
          </a:bodyPr>
          <a:lstStyle/>
          <a:p>
            <a:pPr marL="288000" indent="-2880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latin typeface="Myriad Pro" panose="020B0503030403020204" pitchFamily="34" charset="0"/>
              </a:rPr>
              <a:t>Общегородская </a:t>
            </a:r>
            <a:r>
              <a:rPr lang="ru-RU" sz="1800" dirty="0" smtClean="0">
                <a:latin typeface="Myriad Pro" panose="020B0503030403020204" pitchFamily="34" charset="0"/>
              </a:rPr>
              <a:t>инфраструктура </a:t>
            </a:r>
            <a:r>
              <a:rPr lang="ru-RU" sz="1800" dirty="0">
                <a:latin typeface="Myriad Pro" panose="020B0503030403020204" pitchFamily="34" charset="0"/>
              </a:rPr>
              <a:t>поддержки </a:t>
            </a:r>
            <a:r>
              <a:rPr lang="ru-RU" dirty="0"/>
              <a:t>добровольчества</a:t>
            </a:r>
            <a:r>
              <a:rPr lang="ru-RU" sz="1800" dirty="0">
                <a:latin typeface="Myriad Pro" panose="020B0503030403020204" pitchFamily="34" charset="0"/>
              </a:rPr>
              <a:t> </a:t>
            </a:r>
            <a:r>
              <a:rPr lang="ru-RU" sz="1800" dirty="0" smtClean="0">
                <a:latin typeface="Myriad Pro" panose="020B0503030403020204" pitchFamily="34" charset="0"/>
              </a:rPr>
              <a:t/>
            </a:r>
            <a:br>
              <a:rPr lang="ru-RU" sz="1800" dirty="0" smtClean="0">
                <a:latin typeface="Myriad Pro" panose="020B0503030403020204" pitchFamily="34" charset="0"/>
              </a:rPr>
            </a:br>
            <a:r>
              <a:rPr lang="ru-RU" sz="1800" dirty="0" smtClean="0">
                <a:latin typeface="Myriad Pro" panose="020B0503030403020204" pitchFamily="34" charset="0"/>
              </a:rPr>
              <a:t>и </a:t>
            </a:r>
            <a:r>
              <a:rPr lang="ru-RU" sz="1800" dirty="0">
                <a:latin typeface="Myriad Pro" panose="020B0503030403020204" pitchFamily="34" charset="0"/>
              </a:rPr>
              <a:t>благотворительности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59" y="226493"/>
            <a:ext cx="1264764" cy="477513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568297" y="4409180"/>
            <a:ext cx="3178859" cy="1052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Myriad Pro" panose="020B0503030403020204" pitchFamily="34" charset="0"/>
              </a:rPr>
              <a:t>Реализация социальных </a:t>
            </a:r>
            <a:r>
              <a:rPr lang="ru-RU" sz="1800" dirty="0">
                <a:latin typeface="Myriad Pro" panose="020B0503030403020204" pitchFamily="34" charset="0"/>
              </a:rPr>
              <a:t>программ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189001" y="4525392"/>
            <a:ext cx="3776987" cy="993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latin typeface="Myriad Pro" panose="020B0503030403020204" pitchFamily="34" charset="0"/>
              </a:rPr>
              <a:t>Проведение ежегодного </a:t>
            </a:r>
            <a:r>
              <a:rPr lang="ru-RU" sz="1800" dirty="0" smtClean="0">
                <a:latin typeface="Myriad Pro" panose="020B0503030403020204" pitchFamily="34" charset="0"/>
              </a:rPr>
              <a:t>праздника</a:t>
            </a:r>
            <a:r>
              <a:rPr lang="en-US" sz="1800" dirty="0" smtClean="0">
                <a:latin typeface="Myriad Pro" panose="020B0503030403020204" pitchFamily="34" charset="0"/>
              </a:rPr>
              <a:t>-</a:t>
            </a:r>
            <a:r>
              <a:rPr lang="ru-RU" sz="1800" dirty="0" smtClean="0">
                <a:latin typeface="Myriad Pro" panose="020B0503030403020204" pitchFamily="34" charset="0"/>
              </a:rPr>
              <a:t>форума </a:t>
            </a:r>
            <a:r>
              <a:rPr lang="ru-RU" sz="1800" dirty="0" smtClean="0">
                <a:latin typeface="Myriad Pro" panose="020B0503030403020204" pitchFamily="34" charset="0"/>
              </a:rPr>
              <a:t> «</a:t>
            </a:r>
            <a:r>
              <a:rPr lang="ru-RU" sz="1800" dirty="0">
                <a:latin typeface="Myriad Pro" panose="020B0503030403020204" pitchFamily="34" charset="0"/>
              </a:rPr>
              <a:t>Добрый Железногорск»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2589" y="6269140"/>
            <a:ext cx="2743200" cy="365125"/>
          </a:xfrm>
        </p:spPr>
        <p:txBody>
          <a:bodyPr/>
          <a:lstStyle/>
          <a:p>
            <a:fld id="{C04E2466-A6EE-41DC-876F-BF7BBA7F82CE}" type="slidenum">
              <a:rPr lang="ru-RU" altLang="ru-RU" sz="1000" smtClean="0">
                <a:solidFill>
                  <a:srgbClr val="FF0000"/>
                </a:solidFill>
                <a:latin typeface="Trebuchet MS" panose="020B0603020202020204" pitchFamily="34" charset="0"/>
              </a:rPr>
              <a:pPr/>
              <a:t>2</a:t>
            </a:fld>
            <a:endParaRPr lang="ru-RU" altLang="ru-RU" sz="1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8542638" y="3236170"/>
            <a:ext cx="2907957" cy="993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Myriad Pro" panose="020B0503030403020204" pitchFamily="34" charset="0"/>
              </a:rPr>
              <a:t>Вовлечение жителей города в социальную деятельность </a:t>
            </a:r>
            <a:endParaRPr lang="ru-RU" sz="18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198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653" y="959357"/>
            <a:ext cx="3647973" cy="1052321"/>
          </a:xfrm>
        </p:spPr>
        <p:txBody>
          <a:bodyPr wrap="square">
            <a:normAutofit/>
          </a:bodyPr>
          <a:lstStyle/>
          <a:p>
            <a:r>
              <a:rPr lang="ru-RU" b="1" dirty="0">
                <a:solidFill>
                  <a:srgbClr val="E74543"/>
                </a:solidFill>
                <a:latin typeface="Myriad Pro" panose="020B0503030403020204" pitchFamily="34" charset="0"/>
              </a:rPr>
              <a:t>Кому помогает проект?</a:t>
            </a:r>
            <a:endParaRPr lang="ru-RU" dirty="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02508" y="1331514"/>
            <a:ext cx="3920161" cy="1104112"/>
          </a:xfrm>
        </p:spPr>
        <p:txBody>
          <a:bodyPr>
            <a:noAutofit/>
          </a:bodyPr>
          <a:lstStyle/>
          <a:p>
            <a:pPr marL="0" indent="0" defTabSz="360000">
              <a:lnSpc>
                <a:spcPct val="100000"/>
              </a:lnSpc>
              <a:buNone/>
            </a:pPr>
            <a:r>
              <a:rPr lang="ru-RU" sz="1800" b="1" dirty="0">
                <a:latin typeface="Myriad Pro" panose="020B0503030403020204" pitchFamily="34" charset="0"/>
              </a:rPr>
              <a:t>СО НКО, инициативным группам:</a:t>
            </a:r>
          </a:p>
          <a:p>
            <a:pPr marL="0" indent="0" defTabSz="360000">
              <a:lnSpc>
                <a:spcPct val="100000"/>
              </a:lnSpc>
              <a:buNone/>
            </a:pPr>
            <a:r>
              <a:rPr lang="ru-RU" sz="1800" dirty="0">
                <a:latin typeface="Myriad Pro" panose="020B0503030403020204" pitchFamily="34" charset="0"/>
              </a:rPr>
              <a:t>новые возможности для работы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59" y="226493"/>
            <a:ext cx="1264764" cy="477513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7102507" y="2943953"/>
            <a:ext cx="4332305" cy="992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latin typeface="Myriad Pro" panose="020B0503030403020204" pitchFamily="34" charset="0"/>
              </a:rPr>
              <a:t>Инвалиды, пожилые люди, </a:t>
            </a:r>
            <a:r>
              <a:rPr lang="en-US" sz="1800" b="1" dirty="0" smtClean="0">
                <a:latin typeface="Myriad Pro" panose="020B0503030403020204" pitchFamily="34" charset="0"/>
              </a:rPr>
              <a:t/>
            </a:r>
            <a:br>
              <a:rPr lang="en-US" sz="1800" b="1" dirty="0" smtClean="0">
                <a:latin typeface="Myriad Pro" panose="020B0503030403020204" pitchFamily="34" charset="0"/>
              </a:rPr>
            </a:br>
            <a:r>
              <a:rPr lang="ru-RU" sz="1800" b="1" dirty="0" smtClean="0">
                <a:latin typeface="Myriad Pro" panose="020B0503030403020204" pitchFamily="34" charset="0"/>
              </a:rPr>
              <a:t>другие </a:t>
            </a:r>
            <a:r>
              <a:rPr lang="ru-RU" sz="1800" b="1" dirty="0">
                <a:latin typeface="Myriad Pro" panose="020B0503030403020204" pitchFamily="34" charset="0"/>
              </a:rPr>
              <a:t>нуждающиеся:</a:t>
            </a:r>
          </a:p>
          <a:p>
            <a:pPr marL="0" indent="0">
              <a:buNone/>
            </a:pPr>
            <a:r>
              <a:rPr lang="ru-RU" sz="1800" dirty="0">
                <a:latin typeface="Myriad Pro" panose="020B0503030403020204" pitchFamily="34" charset="0"/>
              </a:rPr>
              <a:t>новые возможности для жизни.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102507" y="4675573"/>
            <a:ext cx="4332305" cy="992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latin typeface="Myriad Pro" panose="020B0503030403020204" pitchFamily="34" charset="0"/>
              </a:rPr>
              <a:t>Неравнодушные люди города:</a:t>
            </a:r>
          </a:p>
          <a:p>
            <a:pPr marL="0" indent="0">
              <a:buNone/>
            </a:pPr>
            <a:r>
              <a:rPr lang="ru-RU" sz="1800" dirty="0">
                <a:latin typeface="Myriad Pro" panose="020B0503030403020204" pitchFamily="34" charset="0"/>
              </a:rPr>
              <a:t>новые возможности для оказания помощи.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26" y="4668778"/>
            <a:ext cx="570490" cy="5031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13" y="1377392"/>
            <a:ext cx="498503" cy="5435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17" y="2943953"/>
            <a:ext cx="636999" cy="5618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599995" y="2394157"/>
            <a:ext cx="5234119" cy="348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9175792" y="617668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000" smtClean="0">
                <a:solidFill>
                  <a:srgbClr val="E74543"/>
                </a:solidFill>
                <a:latin typeface="Myriad Pro" panose="020B0503030403020204" pitchFamily="34" charset="0"/>
              </a:rPr>
              <a:pPr/>
              <a:t>3</a:t>
            </a:fld>
            <a:endParaRPr lang="en-US" sz="1000" dirty="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85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58" t="-145" r="-1" b="145"/>
          <a:stretch/>
        </p:blipFill>
        <p:spPr>
          <a:xfrm>
            <a:off x="1" y="375385"/>
            <a:ext cx="4424940" cy="64853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59" y="226493"/>
            <a:ext cx="1264764" cy="47751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041819" y="704006"/>
            <a:ext cx="6947308" cy="87950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E74543"/>
                </a:solidFill>
                <a:latin typeface="Myriad Pro" panose="020B0503030403020204" pitchFamily="34" charset="0"/>
              </a:rPr>
              <a:t>Какова аудитория проекта?</a:t>
            </a:r>
            <a:endParaRPr lang="ru-RU" dirty="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900848386"/>
              </p:ext>
            </p:extLst>
          </p:nvPr>
        </p:nvGraphicFramePr>
        <p:xfrm>
          <a:off x="4065496" y="1771048"/>
          <a:ext cx="7008081" cy="4244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079540" y="620332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000" smtClean="0">
                <a:solidFill>
                  <a:srgbClr val="E74543"/>
                </a:solidFill>
                <a:latin typeface="Myriad Pro" panose="020B0503030403020204" pitchFamily="34" charset="0"/>
              </a:rPr>
              <a:pPr/>
              <a:t>4</a:t>
            </a:fld>
            <a:endParaRPr lang="en-US" sz="1000" dirty="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58" t="-145" r="-1" b="145"/>
          <a:stretch/>
        </p:blipFill>
        <p:spPr>
          <a:xfrm>
            <a:off x="1" y="375385"/>
            <a:ext cx="4424940" cy="64853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59" y="226493"/>
            <a:ext cx="1264764" cy="47751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46702" y="813026"/>
            <a:ext cx="8803243" cy="85723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E74543"/>
                </a:solidFill>
                <a:latin typeface="Myriad Pro" panose="020B0503030403020204" pitchFamily="34" charset="0"/>
              </a:rPr>
              <a:t>Какие проблемы решает проект?</a:t>
            </a:r>
            <a:endParaRPr lang="ru-RU" dirty="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32472" y="1892583"/>
            <a:ext cx="8174764" cy="3747821"/>
          </a:xfrm>
        </p:spPr>
        <p:txBody>
          <a:bodyPr numCol="2" spcCol="360000">
            <a:noAutofit/>
          </a:bodyPr>
          <a:lstStyle/>
          <a:p>
            <a:pPr marL="288000" indent="-288000">
              <a:buClr>
                <a:srgbClr val="04B8DD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Myriad Pro" panose="020B0503030403020204" pitchFamily="34" charset="0"/>
              </a:rPr>
              <a:t>Государственная </a:t>
            </a:r>
            <a:r>
              <a:rPr lang="ru-RU" sz="1700" dirty="0" smtClean="0">
                <a:latin typeface="Myriad Pro" panose="020B0503030403020204" pitchFamily="34" charset="0"/>
              </a:rPr>
              <a:t>помощь нуждающимся </a:t>
            </a:r>
            <a:r>
              <a:rPr lang="ru-RU" sz="1700" dirty="0">
                <a:latin typeface="Myriad Pro" panose="020B0503030403020204" pitchFamily="34" charset="0"/>
              </a:rPr>
              <a:t>не всегда достаточна </a:t>
            </a:r>
            <a:r>
              <a:rPr lang="ru-RU" sz="1700" dirty="0" smtClean="0">
                <a:latin typeface="Myriad Pro" panose="020B0503030403020204" pitchFamily="34" charset="0"/>
              </a:rPr>
              <a:t>и </a:t>
            </a:r>
            <a:r>
              <a:rPr lang="ru-RU" sz="1700" dirty="0">
                <a:latin typeface="Myriad Pro" panose="020B0503030403020204" pitchFamily="34" charset="0"/>
              </a:rPr>
              <a:t>не полностью соответствует </a:t>
            </a:r>
            <a:r>
              <a:rPr lang="ru-RU" sz="1700" dirty="0" smtClean="0">
                <a:latin typeface="Myriad Pro" panose="020B0503030403020204" pitchFamily="34" charset="0"/>
              </a:rPr>
              <a:t>потребностям</a:t>
            </a:r>
          </a:p>
          <a:p>
            <a:pPr marL="288000" indent="-288000">
              <a:buClr>
                <a:srgbClr val="04B8DD"/>
              </a:buClr>
              <a:buNone/>
            </a:pPr>
            <a:endParaRPr lang="ru-RU" sz="1400" dirty="0" smtClean="0">
              <a:latin typeface="Myriad Pro" panose="020B0503030403020204" pitchFamily="34" charset="0"/>
            </a:endParaRPr>
          </a:p>
          <a:p>
            <a:pPr marL="288000" indent="-288000">
              <a:buClr>
                <a:srgbClr val="04B8DD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Myriad Pro" panose="020B0503030403020204" pitchFamily="34" charset="0"/>
              </a:rPr>
              <a:t>СОНКО </a:t>
            </a:r>
            <a:r>
              <a:rPr lang="ru-RU" sz="1700" dirty="0" smtClean="0">
                <a:latin typeface="Myriad Pro" panose="020B0503030403020204" pitchFamily="34" charset="0"/>
              </a:rPr>
              <a:t>и </a:t>
            </a:r>
            <a:r>
              <a:rPr lang="ru-RU" sz="1700" dirty="0" smtClean="0">
                <a:latin typeface="Myriad Pro" panose="020B0503030403020204" pitchFamily="34" charset="0"/>
              </a:rPr>
              <a:t>инициативным группам  </a:t>
            </a:r>
            <a:r>
              <a:rPr lang="ru-RU" sz="1700" dirty="0" smtClean="0">
                <a:latin typeface="Myriad Pro" panose="020B0503030403020204" pitchFamily="34" charset="0"/>
              </a:rPr>
              <a:t/>
            </a:r>
            <a:br>
              <a:rPr lang="ru-RU" sz="1700" dirty="0" smtClean="0">
                <a:latin typeface="Myriad Pro" panose="020B0503030403020204" pitchFamily="34" charset="0"/>
              </a:rPr>
            </a:br>
            <a:r>
              <a:rPr lang="ru-RU" sz="1700" dirty="0" smtClean="0">
                <a:latin typeface="Myriad Pro" panose="020B0503030403020204" pitchFamily="34" charset="0"/>
              </a:rPr>
              <a:t>не хватает знаний</a:t>
            </a:r>
            <a:r>
              <a:rPr lang="ru-RU" sz="1700" dirty="0" smtClean="0">
                <a:latin typeface="Myriad Pro" panose="020B0503030403020204" pitchFamily="34" charset="0"/>
              </a:rPr>
              <a:t> </a:t>
            </a:r>
            <a:r>
              <a:rPr lang="ru-RU" sz="1700" dirty="0" smtClean="0">
                <a:latin typeface="Myriad Pro" panose="020B0503030403020204" pitchFamily="34" charset="0"/>
              </a:rPr>
              <a:t>правового, экономического</a:t>
            </a:r>
            <a:r>
              <a:rPr lang="ru-RU" sz="1700" dirty="0">
                <a:latin typeface="Myriad Pro" panose="020B0503030403020204" pitchFamily="34" charset="0"/>
              </a:rPr>
              <a:t>, </a:t>
            </a:r>
            <a:r>
              <a:rPr lang="ru-RU" sz="1700" dirty="0" smtClean="0">
                <a:latin typeface="Myriad Pro" panose="020B0503030403020204" pitchFamily="34" charset="0"/>
              </a:rPr>
              <a:t>управленческого </a:t>
            </a:r>
            <a:r>
              <a:rPr lang="ru-RU" sz="1700" dirty="0">
                <a:latin typeface="Myriad Pro" panose="020B0503030403020204" pitchFamily="34" charset="0"/>
              </a:rPr>
              <a:t>характера, </a:t>
            </a:r>
            <a:r>
              <a:rPr lang="ru-RU" sz="1700" dirty="0" smtClean="0">
                <a:latin typeface="Myriad Pro" panose="020B0503030403020204" pitchFamily="34" charset="0"/>
              </a:rPr>
              <a:t>информации </a:t>
            </a:r>
            <a:r>
              <a:rPr lang="ru-RU" sz="1700" dirty="0">
                <a:latin typeface="Myriad Pro" panose="020B0503030403020204" pitchFamily="34" charset="0"/>
              </a:rPr>
              <a:t>о </a:t>
            </a:r>
            <a:r>
              <a:rPr lang="ru-RU" sz="1700" dirty="0" err="1">
                <a:latin typeface="Myriad Pro" panose="020B0503030403020204" pitchFamily="34" charset="0"/>
              </a:rPr>
              <a:t>грантовых</a:t>
            </a:r>
            <a:r>
              <a:rPr lang="ru-RU" sz="1700" dirty="0">
                <a:latin typeface="Myriad Pro" panose="020B0503030403020204" pitchFamily="34" charset="0"/>
              </a:rPr>
              <a:t> программах, возможностях участвовать </a:t>
            </a:r>
            <a:r>
              <a:rPr lang="ru-RU" sz="1700" dirty="0" smtClean="0">
                <a:latin typeface="Myriad Pro" panose="020B0503030403020204" pitchFamily="34" charset="0"/>
              </a:rPr>
              <a:t>в </a:t>
            </a:r>
            <a:r>
              <a:rPr lang="ru-RU" sz="1700" dirty="0">
                <a:latin typeface="Myriad Pro" panose="020B0503030403020204" pitchFamily="34" charset="0"/>
              </a:rPr>
              <a:t>муниципальных </a:t>
            </a:r>
            <a:r>
              <a:rPr lang="ru-RU" sz="1700" dirty="0" smtClean="0">
                <a:latin typeface="Myriad Pro" panose="020B0503030403020204" pitchFamily="34" charset="0"/>
              </a:rPr>
              <a:t/>
            </a:r>
            <a:br>
              <a:rPr lang="ru-RU" sz="1700" dirty="0" smtClean="0">
                <a:latin typeface="Myriad Pro" panose="020B0503030403020204" pitchFamily="34" charset="0"/>
              </a:rPr>
            </a:br>
            <a:r>
              <a:rPr lang="ru-RU" sz="1700" dirty="0" smtClean="0">
                <a:latin typeface="Myriad Pro" panose="020B0503030403020204" pitchFamily="34" charset="0"/>
              </a:rPr>
              <a:t>и </a:t>
            </a:r>
            <a:r>
              <a:rPr lang="ru-RU" sz="1700" dirty="0">
                <a:latin typeface="Myriad Pro" panose="020B0503030403020204" pitchFamily="34" charset="0"/>
              </a:rPr>
              <a:t>государственных </a:t>
            </a:r>
            <a:r>
              <a:rPr lang="ru-RU" sz="1700" dirty="0" smtClean="0">
                <a:latin typeface="Myriad Pro" panose="020B0503030403020204" pitchFamily="34" charset="0"/>
              </a:rPr>
              <a:t>конкурсах</a:t>
            </a:r>
            <a:r>
              <a:rPr lang="ru-RU" sz="1700" dirty="0" smtClean="0">
                <a:latin typeface="Myriad Pro" panose="020B0503030403020204" pitchFamily="34" charset="0"/>
              </a:rPr>
              <a:t/>
            </a:r>
            <a:br>
              <a:rPr lang="ru-RU" sz="1700" dirty="0" smtClean="0">
                <a:latin typeface="Myriad Pro" panose="020B0503030403020204" pitchFamily="34" charset="0"/>
              </a:rPr>
            </a:br>
            <a:endParaRPr lang="ru-RU" sz="1700" dirty="0" smtClean="0">
              <a:latin typeface="Myriad Pro" panose="020B0503030403020204" pitchFamily="34" charset="0"/>
            </a:endParaRPr>
          </a:p>
          <a:p>
            <a:pPr marL="288000" indent="-288000">
              <a:buClr>
                <a:srgbClr val="04B8DD"/>
              </a:buClr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Myriad Pro" panose="020B0503030403020204" pitchFamily="34" charset="0"/>
              </a:rPr>
              <a:t>Городскому </a:t>
            </a:r>
            <a:r>
              <a:rPr lang="ru-RU" sz="1700" dirty="0">
                <a:latin typeface="Myriad Pro" panose="020B0503030403020204" pitchFamily="34" charset="0"/>
              </a:rPr>
              <a:t>сообществу </a:t>
            </a:r>
            <a:r>
              <a:rPr lang="ru-RU" sz="1700" dirty="0" smtClean="0">
                <a:latin typeface="Myriad Pro" panose="020B0503030403020204" pitchFamily="34" charset="0"/>
              </a:rPr>
              <a:t>добровольческой </a:t>
            </a:r>
            <a:r>
              <a:rPr lang="ru-RU" sz="1700" dirty="0" smtClean="0">
                <a:latin typeface="Myriad Pro" panose="020B0503030403020204" pitchFamily="34" charset="0"/>
              </a:rPr>
              <a:t>и благотворительной </a:t>
            </a:r>
            <a:r>
              <a:rPr lang="ru-RU" sz="1700" dirty="0">
                <a:latin typeface="Myriad Pro" panose="020B0503030403020204" pitchFamily="34" charset="0"/>
              </a:rPr>
              <a:t>деятельности требуется большее единство, автономия </a:t>
            </a:r>
            <a:r>
              <a:rPr lang="ru-RU" sz="1700" dirty="0" smtClean="0">
                <a:latin typeface="Myriad Pro" panose="020B0503030403020204" pitchFamily="34" charset="0"/>
              </a:rPr>
              <a:t>и </a:t>
            </a:r>
            <a:r>
              <a:rPr lang="ru-RU" sz="1700" dirty="0" smtClean="0">
                <a:latin typeface="Myriad Pro" panose="020B0503030403020204" pitchFamily="34" charset="0"/>
              </a:rPr>
              <a:t>самостоятельность</a:t>
            </a:r>
            <a:endParaRPr lang="ru-RU" sz="1700" dirty="0">
              <a:latin typeface="Myriad Pro" panose="020B0503030403020204" pitchFamily="34" charset="0"/>
            </a:endParaRPr>
          </a:p>
          <a:p>
            <a:pPr marL="288000" indent="-288000">
              <a:buClr>
                <a:srgbClr val="04B8DD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Myriad Pro" panose="020B0503030403020204" pitchFamily="34" charset="0"/>
              </a:rPr>
              <a:t> </a:t>
            </a:r>
            <a:r>
              <a:rPr lang="ru-RU" sz="1700" dirty="0" smtClean="0">
                <a:latin typeface="Myriad Pro" panose="020B0503030403020204" pitchFamily="34" charset="0"/>
              </a:rPr>
              <a:t>Муниципалитету </a:t>
            </a:r>
            <a:r>
              <a:rPr lang="ru-RU" sz="1700" dirty="0">
                <a:latin typeface="Myriad Pro" panose="020B0503030403020204" pitchFamily="34" charset="0"/>
              </a:rPr>
              <a:t>и городскому сообществу добровольческой </a:t>
            </a:r>
            <a:r>
              <a:rPr lang="ru-RU" sz="1700" dirty="0" smtClean="0">
                <a:latin typeface="Myriad Pro" panose="020B0503030403020204" pitchFamily="34" charset="0"/>
              </a:rPr>
              <a:t/>
            </a:r>
            <a:br>
              <a:rPr lang="ru-RU" sz="1700" dirty="0" smtClean="0">
                <a:latin typeface="Myriad Pro" panose="020B0503030403020204" pitchFamily="34" charset="0"/>
              </a:rPr>
            </a:br>
            <a:r>
              <a:rPr lang="ru-RU" sz="1700" dirty="0" smtClean="0">
                <a:latin typeface="Myriad Pro" panose="020B0503030403020204" pitchFamily="34" charset="0"/>
              </a:rPr>
              <a:t>и </a:t>
            </a:r>
            <a:r>
              <a:rPr lang="ru-RU" sz="1700" dirty="0">
                <a:latin typeface="Myriad Pro" panose="020B0503030403020204" pitchFamily="34" charset="0"/>
              </a:rPr>
              <a:t>благотворительной деятельности требуется больший уровень </a:t>
            </a:r>
            <a:r>
              <a:rPr lang="ru-RU" sz="1700" dirty="0" smtClean="0">
                <a:latin typeface="Myriad Pro" panose="020B0503030403020204" pitchFamily="34" charset="0"/>
              </a:rPr>
              <a:t>сотрудничества</a:t>
            </a:r>
            <a:endParaRPr lang="ru-RU" sz="1700" dirty="0">
              <a:latin typeface="Myriad Pro" panose="020B0503030403020204" pitchFamily="34" charset="0"/>
            </a:endParaRPr>
          </a:p>
          <a:p>
            <a:pPr marL="288000" indent="-288000">
              <a:buClr>
                <a:srgbClr val="04B8DD"/>
              </a:buClr>
              <a:buFont typeface="Wingdings" panose="05000000000000000000" pitchFamily="2" charset="2"/>
              <a:buChar char="§"/>
            </a:pPr>
            <a:r>
              <a:rPr lang="ru-RU" sz="1700" dirty="0">
                <a:latin typeface="Myriad Pro" panose="020B0503030403020204" pitchFamily="34" charset="0"/>
              </a:rPr>
              <a:t> </a:t>
            </a:r>
            <a:r>
              <a:rPr lang="ru-RU" sz="1700" dirty="0" smtClean="0">
                <a:latin typeface="Myriad Pro" panose="020B0503030403020204" pitchFamily="34" charset="0"/>
              </a:rPr>
              <a:t>Горожане </a:t>
            </a:r>
            <a:r>
              <a:rPr lang="ru-RU" sz="1700" dirty="0" smtClean="0">
                <a:latin typeface="Myriad Pro" panose="020B0503030403020204" pitchFamily="34" charset="0"/>
              </a:rPr>
              <a:t>не достаточно информированы о </a:t>
            </a:r>
            <a:r>
              <a:rPr lang="ru-RU" sz="1700" dirty="0">
                <a:latin typeface="Myriad Pro" panose="020B0503030403020204" pitchFamily="34" charset="0"/>
              </a:rPr>
              <a:t>социальных программах и возможностях оказать </a:t>
            </a:r>
            <a:r>
              <a:rPr lang="ru-RU" sz="1700" dirty="0" smtClean="0">
                <a:latin typeface="Myriad Pro" panose="020B0503030403020204" pitchFamily="34" charset="0"/>
              </a:rPr>
              <a:t>помощь</a:t>
            </a:r>
            <a:endParaRPr lang="ru-RU" sz="1700" dirty="0">
              <a:latin typeface="Myriad Pro" panose="020B0503030403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079539" y="6183098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000" smtClean="0">
                <a:solidFill>
                  <a:srgbClr val="E74543"/>
                </a:solidFill>
                <a:latin typeface="Myriad Pro" panose="020B0503030403020204" pitchFamily="34" charset="0"/>
              </a:rPr>
              <a:pPr/>
              <a:t>5</a:t>
            </a:fld>
            <a:endParaRPr lang="en-US" sz="1000" dirty="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8510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5452157" y="1075628"/>
            <a:ext cx="4845921" cy="4845921"/>
          </a:xfrm>
          <a:prstGeom prst="ellipse">
            <a:avLst/>
          </a:prstGeom>
          <a:noFill/>
          <a:ln w="15875">
            <a:solidFill>
              <a:srgbClr val="0BB9D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59" y="226493"/>
            <a:ext cx="1264764" cy="47751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68927" y="559627"/>
            <a:ext cx="5269859" cy="1074882"/>
          </a:xfrm>
        </p:spPr>
        <p:txBody>
          <a:bodyPr/>
          <a:lstStyle/>
          <a:p>
            <a:r>
              <a:rPr lang="ru-RU" b="1" dirty="0">
                <a:solidFill>
                  <a:srgbClr val="E74543"/>
                </a:solidFill>
                <a:latin typeface="Myriad Pro" panose="020B0503030403020204" pitchFamily="34" charset="0"/>
              </a:rPr>
              <a:t>Какие ресурсы помогают реализации?</a:t>
            </a:r>
            <a:endParaRPr lang="ru-RU" dirty="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18041" y="6250475"/>
            <a:ext cx="2743200" cy="365125"/>
          </a:xfrm>
        </p:spPr>
        <p:txBody>
          <a:bodyPr/>
          <a:lstStyle/>
          <a:p>
            <a:fld id="{C04E2466-A6EE-41DC-876F-BF7BBA7F82CE}" type="slidenum">
              <a:rPr lang="ru-RU" altLang="ru-RU" sz="1000" smtClean="0">
                <a:solidFill>
                  <a:srgbClr val="E74543"/>
                </a:solidFill>
                <a:latin typeface="Myriad Pro" panose="020B0503030403020204" pitchFamily="34" charset="0"/>
              </a:rPr>
              <a:pPr/>
              <a:t>6</a:t>
            </a:fld>
            <a:endParaRPr lang="ru-RU" altLang="ru-RU" sz="100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37" y="2952785"/>
            <a:ext cx="2778196" cy="1048911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350719" y="2008448"/>
            <a:ext cx="1905802" cy="1905802"/>
          </a:xfrm>
          <a:prstGeom prst="ellipse">
            <a:avLst/>
          </a:prstGeom>
          <a:solidFill>
            <a:schemeClr val="bg1"/>
          </a:solidFill>
          <a:ln w="15875" cmpd="sng">
            <a:solidFill>
              <a:srgbClr val="00B0F0"/>
            </a:solidFill>
            <a:prstDash val="solid"/>
          </a:ln>
          <a:effectLst>
            <a:outerShdw blurRad="63500" sx="99000" sy="99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BB9DE"/>
                </a:solidFill>
                <a:latin typeface="Myriad Pro" panose="020B0503030403020204" pitchFamily="34" charset="0"/>
              </a:rPr>
              <a:t>Культура </a:t>
            </a:r>
            <a:r>
              <a:rPr lang="ru-RU" sz="1600" dirty="0" smtClean="0">
                <a:solidFill>
                  <a:srgbClr val="0BB9DE"/>
                </a:solidFill>
                <a:latin typeface="Myriad Pro" panose="020B0503030403020204" pitchFamily="34" charset="0"/>
              </a:rPr>
              <a:t/>
            </a:r>
            <a:br>
              <a:rPr lang="ru-RU" sz="1600" dirty="0" smtClean="0">
                <a:solidFill>
                  <a:srgbClr val="0BB9DE"/>
                </a:solidFill>
                <a:latin typeface="Myriad Pro" panose="020B0503030403020204" pitchFamily="34" charset="0"/>
              </a:rPr>
            </a:br>
            <a:r>
              <a:rPr lang="ru-RU" sz="1600" dirty="0" smtClean="0">
                <a:solidFill>
                  <a:srgbClr val="0BB9DE"/>
                </a:solidFill>
                <a:latin typeface="Myriad Pro" panose="020B0503030403020204" pitchFamily="34" charset="0"/>
              </a:rPr>
              <a:t>и </a:t>
            </a:r>
            <a:r>
              <a:rPr lang="ru-RU" sz="1600" dirty="0">
                <a:solidFill>
                  <a:srgbClr val="0BB9DE"/>
                </a:solidFill>
                <a:latin typeface="Myriad Pro" panose="020B0503030403020204" pitchFamily="34" charset="0"/>
              </a:rPr>
              <a:t>традиции горожан</a:t>
            </a:r>
          </a:p>
        </p:txBody>
      </p:sp>
      <p:sp>
        <p:nvSpPr>
          <p:cNvPr id="16" name="Овал 15"/>
          <p:cNvSpPr/>
          <p:nvPr/>
        </p:nvSpPr>
        <p:spPr>
          <a:xfrm>
            <a:off x="6565557" y="426148"/>
            <a:ext cx="2380735" cy="2197711"/>
          </a:xfrm>
          <a:prstGeom prst="ellipse">
            <a:avLst/>
          </a:prstGeom>
          <a:solidFill>
            <a:schemeClr val="bg1"/>
          </a:solidFill>
          <a:ln w="15875" cmpd="sng">
            <a:solidFill>
              <a:srgbClr val="00B0F0"/>
            </a:solidFill>
            <a:prstDash val="solid"/>
          </a:ln>
          <a:effectLst>
            <a:outerShdw blurRad="63500" sx="99000" sy="99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>
            <a:normAutofit/>
          </a:bodyPr>
          <a:lstStyle/>
          <a:p>
            <a:pPr algn="ctr"/>
            <a:r>
              <a:rPr lang="ru-RU" sz="1600" dirty="0">
                <a:solidFill>
                  <a:srgbClr val="0BB9DE"/>
                </a:solidFill>
                <a:latin typeface="Myriad Pro" panose="020B0503030403020204" pitchFamily="34" charset="0"/>
              </a:rPr>
              <a:t>Активисты </a:t>
            </a:r>
            <a:r>
              <a:rPr lang="ru-RU" sz="1600" dirty="0" smtClean="0">
                <a:solidFill>
                  <a:srgbClr val="0BB9DE"/>
                </a:solidFill>
                <a:latin typeface="Myriad Pro" panose="020B0503030403020204" pitchFamily="34" charset="0"/>
              </a:rPr>
              <a:t>добровольчества и благо-</a:t>
            </a:r>
            <a:r>
              <a:rPr lang="ru-RU" sz="1600" dirty="0" err="1" smtClean="0">
                <a:solidFill>
                  <a:srgbClr val="0BB9DE"/>
                </a:solidFill>
                <a:latin typeface="Myriad Pro" panose="020B0503030403020204" pitchFamily="34" charset="0"/>
              </a:rPr>
              <a:t>творительности</a:t>
            </a:r>
            <a:endParaRPr lang="ru-RU" sz="1600" dirty="0">
              <a:solidFill>
                <a:srgbClr val="0BB9DE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407243" y="1713346"/>
            <a:ext cx="2109254" cy="1905802"/>
          </a:xfrm>
          <a:prstGeom prst="ellipse">
            <a:avLst/>
          </a:prstGeom>
          <a:solidFill>
            <a:schemeClr val="bg1"/>
          </a:solidFill>
          <a:ln w="15875" cmpd="sng">
            <a:solidFill>
              <a:srgbClr val="00B0F0"/>
            </a:solidFill>
            <a:prstDash val="solid"/>
          </a:ln>
          <a:effectLst>
            <a:outerShdw blurRad="63500" sx="99000" sy="99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 anchorCtr="1">
            <a:normAutofit/>
          </a:bodyPr>
          <a:lstStyle/>
          <a:p>
            <a:pPr algn="ctr"/>
            <a:r>
              <a:rPr lang="ru-RU" sz="1600" dirty="0">
                <a:solidFill>
                  <a:srgbClr val="0BB9DE"/>
                </a:solidFill>
                <a:latin typeface="Myriad Pro" panose="020B0503030403020204" pitchFamily="34" charset="0"/>
              </a:rPr>
              <a:t>Системная работа </a:t>
            </a:r>
            <a:r>
              <a:rPr lang="ru-RU" sz="1600" dirty="0" smtClean="0">
                <a:solidFill>
                  <a:srgbClr val="0BB9DE"/>
                </a:solidFill>
                <a:latin typeface="Myriad Pro" panose="020B0503030403020204" pitchFamily="34" charset="0"/>
              </a:rPr>
              <a:t>муниципальной власти</a:t>
            </a:r>
            <a:endParaRPr lang="ru-RU" sz="1600" dirty="0">
              <a:solidFill>
                <a:srgbClr val="0BB9DE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327318" y="4352961"/>
            <a:ext cx="2159450" cy="2032826"/>
          </a:xfrm>
          <a:prstGeom prst="ellipse">
            <a:avLst/>
          </a:prstGeom>
          <a:solidFill>
            <a:schemeClr val="bg1"/>
          </a:solidFill>
          <a:ln w="15875" cmpd="sng">
            <a:solidFill>
              <a:srgbClr val="00B0F0"/>
            </a:solidFill>
            <a:prstDash val="solid"/>
          </a:ln>
          <a:effectLst>
            <a:outerShdw blurRad="63500" sx="99000" sy="99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 anchorCtr="1">
            <a:normAutofit/>
          </a:bodyPr>
          <a:lstStyle/>
          <a:p>
            <a:pPr algn="ctr"/>
            <a:r>
              <a:rPr lang="ru-RU" sz="1600" dirty="0">
                <a:solidFill>
                  <a:srgbClr val="0BB9DE"/>
                </a:solidFill>
                <a:latin typeface="Myriad Pro" panose="020B0503030403020204" pitchFamily="34" charset="0"/>
              </a:rPr>
              <a:t>Действующие муниципальные программы </a:t>
            </a:r>
            <a:r>
              <a:rPr lang="ru-RU" sz="1600" dirty="0" smtClean="0">
                <a:solidFill>
                  <a:srgbClr val="0BB9DE"/>
                </a:solidFill>
                <a:latin typeface="Myriad Pro" panose="020B0503030403020204" pitchFamily="34" charset="0"/>
              </a:rPr>
              <a:t>поддержки</a:t>
            </a:r>
            <a:endParaRPr lang="ru-RU" sz="1600" dirty="0">
              <a:solidFill>
                <a:srgbClr val="0BB9DE"/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452157" y="4400211"/>
            <a:ext cx="2032826" cy="2032826"/>
          </a:xfrm>
          <a:prstGeom prst="ellipse">
            <a:avLst/>
          </a:prstGeom>
          <a:solidFill>
            <a:schemeClr val="bg1"/>
          </a:solidFill>
          <a:ln w="15875" cmpd="sng">
            <a:solidFill>
              <a:srgbClr val="00B0F0"/>
            </a:solidFill>
            <a:prstDash val="solid"/>
          </a:ln>
          <a:effectLst>
            <a:outerShdw blurRad="63500" sx="99000" sy="99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6800" rIns="0" rtlCol="0" anchor="ctr" anchorCtr="1">
            <a:normAutofit/>
          </a:bodyPr>
          <a:lstStyle/>
          <a:p>
            <a:pPr algn="ctr"/>
            <a:r>
              <a:rPr lang="ru-RU" sz="1600" dirty="0">
                <a:solidFill>
                  <a:srgbClr val="0BB9DE"/>
                </a:solidFill>
                <a:latin typeface="Myriad Pro" panose="020B0503030403020204" pitchFamily="34" charset="0"/>
              </a:rPr>
              <a:t>Поддержка </a:t>
            </a:r>
            <a:r>
              <a:rPr lang="ru-RU" sz="1600" dirty="0" err="1" smtClean="0">
                <a:solidFill>
                  <a:srgbClr val="0BB9DE"/>
                </a:solidFill>
                <a:latin typeface="Myriad Pro" panose="020B0503030403020204" pitchFamily="34" charset="0"/>
              </a:rPr>
              <a:t>Госкорпораций</a:t>
            </a:r>
            <a:r>
              <a:rPr lang="ru-RU" sz="1600" dirty="0" smtClean="0">
                <a:solidFill>
                  <a:srgbClr val="0BB9DE"/>
                </a:solidFill>
                <a:latin typeface="Myriad Pro" panose="020B0503030403020204" pitchFamily="34" charset="0"/>
              </a:rPr>
              <a:t> </a:t>
            </a:r>
            <a:r>
              <a:rPr lang="ru-RU" sz="1600" dirty="0" smtClean="0">
                <a:solidFill>
                  <a:srgbClr val="0BB9DE"/>
                </a:solidFill>
                <a:latin typeface="Myriad Pro" panose="020B0503030403020204" pitchFamily="34" charset="0"/>
              </a:rPr>
              <a:t> «</a:t>
            </a:r>
            <a:r>
              <a:rPr lang="ru-RU" sz="1600" dirty="0" err="1" smtClean="0">
                <a:solidFill>
                  <a:srgbClr val="0BB9DE"/>
                </a:solidFill>
                <a:latin typeface="Myriad Pro" panose="020B0503030403020204" pitchFamily="34" charset="0"/>
              </a:rPr>
              <a:t>Росатом</a:t>
            </a:r>
            <a:r>
              <a:rPr lang="ru-RU" sz="1600" dirty="0" smtClean="0">
                <a:solidFill>
                  <a:srgbClr val="0BB9DE"/>
                </a:solidFill>
                <a:latin typeface="Myriad Pro" panose="020B0503030403020204" pitchFamily="34" charset="0"/>
              </a:rPr>
              <a:t>», «</a:t>
            </a:r>
            <a:r>
              <a:rPr lang="ru-RU" sz="1600" dirty="0" err="1" smtClean="0">
                <a:solidFill>
                  <a:srgbClr val="0BB9DE"/>
                </a:solidFill>
                <a:latin typeface="Myriad Pro" panose="020B0503030403020204" pitchFamily="34" charset="0"/>
              </a:rPr>
              <a:t>Роскосмос</a:t>
            </a:r>
            <a:r>
              <a:rPr lang="ru-RU" sz="1600" dirty="0" smtClean="0">
                <a:solidFill>
                  <a:srgbClr val="0BB9DE"/>
                </a:solidFill>
                <a:latin typeface="Myriad Pro" panose="020B0503030403020204" pitchFamily="34" charset="0"/>
              </a:rPr>
              <a:t>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254" t="653" r="27111" b="712"/>
          <a:stretch/>
        </p:blipFill>
        <p:spPr>
          <a:xfrm rot="-180000">
            <a:off x="696558" y="2702937"/>
            <a:ext cx="3348742" cy="3525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21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34264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58" t="-145" r="-1" b="145"/>
          <a:stretch/>
        </p:blipFill>
        <p:spPr>
          <a:xfrm>
            <a:off x="1" y="375385"/>
            <a:ext cx="4424940" cy="648535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8703" y="1097837"/>
            <a:ext cx="6747310" cy="69599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E74543"/>
                </a:solidFill>
                <a:latin typeface="Myriad Pro" panose="020B0503030403020204" pitchFamily="34" charset="0"/>
              </a:rPr>
              <a:t>Каковы результаты проекта?</a:t>
            </a:r>
            <a:endParaRPr lang="ru-RU" dirty="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15" y="6163901"/>
            <a:ext cx="2743200" cy="365125"/>
          </a:xfrm>
        </p:spPr>
        <p:txBody>
          <a:bodyPr/>
          <a:lstStyle/>
          <a:p>
            <a:fld id="{C04E2466-A6EE-41DC-876F-BF7BBA7F82CE}" type="slidenum">
              <a:rPr lang="ru-RU" altLang="ru-RU" sz="1000" smtClean="0">
                <a:solidFill>
                  <a:srgbClr val="E74543"/>
                </a:solidFill>
                <a:latin typeface="Myriad Pro" panose="020B0503030403020204" pitchFamily="34" charset="0"/>
              </a:rPr>
              <a:pPr/>
              <a:t>7</a:t>
            </a:fld>
            <a:endParaRPr lang="ru-RU" altLang="ru-RU" sz="1000" dirty="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42611" y="2021306"/>
            <a:ext cx="7500994" cy="4055968"/>
          </a:xfrm>
        </p:spPr>
        <p:txBody>
          <a:bodyPr rIns="72000">
            <a:normAutofit/>
          </a:bodyPr>
          <a:lstStyle/>
          <a:p>
            <a:pPr marL="360000" indent="-360000">
              <a:buClr>
                <a:srgbClr val="0BB9DE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Myriad Pro" panose="020B0503030403020204" pitchFamily="34" charset="0"/>
              </a:rPr>
              <a:t>В </a:t>
            </a:r>
            <a:r>
              <a:rPr lang="ru-RU" sz="2000" dirty="0">
                <a:latin typeface="Myriad Pro" panose="020B0503030403020204" pitchFamily="34" charset="0"/>
              </a:rPr>
              <a:t>городе создан постоянно действующий механизм поддержки добровольческой и благотворительной </a:t>
            </a:r>
            <a:r>
              <a:rPr lang="ru-RU" sz="2000" dirty="0" smtClean="0">
                <a:latin typeface="Myriad Pro" panose="020B0503030403020204" pitchFamily="34" charset="0"/>
              </a:rPr>
              <a:t>деятельности</a:t>
            </a:r>
            <a:endParaRPr lang="ru-RU" sz="2000" dirty="0">
              <a:latin typeface="Myriad Pro" panose="020B0503030403020204" pitchFamily="34" charset="0"/>
            </a:endParaRPr>
          </a:p>
          <a:p>
            <a:pPr marL="360000" indent="-360000">
              <a:buClr>
                <a:srgbClr val="0BB9DE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Myriad Pro" panose="020B0503030403020204" pitchFamily="34" charset="0"/>
              </a:rPr>
              <a:t>У </a:t>
            </a:r>
            <a:r>
              <a:rPr lang="ru-RU" sz="2000" dirty="0">
                <a:latin typeface="Myriad Pro" panose="020B0503030403020204" pitchFamily="34" charset="0"/>
              </a:rPr>
              <a:t>жителей города появилось больше возможностей </a:t>
            </a:r>
            <a:r>
              <a:rPr lang="ru-RU" sz="2000" dirty="0" smtClean="0">
                <a:latin typeface="Myriad Pro" panose="020B0503030403020204" pitchFamily="34" charset="0"/>
              </a:rPr>
              <a:t/>
            </a:r>
            <a:br>
              <a:rPr lang="ru-RU" sz="2000" dirty="0" smtClean="0">
                <a:latin typeface="Myriad Pro" panose="020B0503030403020204" pitchFamily="34" charset="0"/>
              </a:rPr>
            </a:br>
            <a:r>
              <a:rPr lang="ru-RU" sz="2000" dirty="0" smtClean="0">
                <a:latin typeface="Myriad Pro" panose="020B0503030403020204" pitchFamily="34" charset="0"/>
              </a:rPr>
              <a:t>и </a:t>
            </a:r>
            <a:r>
              <a:rPr lang="ru-RU" sz="2000" dirty="0">
                <a:latin typeface="Myriad Pro" panose="020B0503030403020204" pitchFamily="34" charset="0"/>
              </a:rPr>
              <a:t>заинтересованности в участии в добровольческих </a:t>
            </a:r>
            <a:r>
              <a:rPr lang="ru-RU" sz="2000" dirty="0" smtClean="0">
                <a:latin typeface="Myriad Pro" panose="020B0503030403020204" pitchFamily="34" charset="0"/>
              </a:rPr>
              <a:t/>
            </a:r>
            <a:br>
              <a:rPr lang="ru-RU" sz="2000" dirty="0" smtClean="0">
                <a:latin typeface="Myriad Pro" panose="020B0503030403020204" pitchFamily="34" charset="0"/>
              </a:rPr>
            </a:br>
            <a:r>
              <a:rPr lang="ru-RU" sz="2000" dirty="0" smtClean="0">
                <a:latin typeface="Myriad Pro" panose="020B0503030403020204" pitchFamily="34" charset="0"/>
              </a:rPr>
              <a:t>и </a:t>
            </a:r>
            <a:r>
              <a:rPr lang="ru-RU" sz="2000" dirty="0">
                <a:latin typeface="Myriad Pro" panose="020B0503030403020204" pitchFamily="34" charset="0"/>
              </a:rPr>
              <a:t>благотворительных </a:t>
            </a:r>
            <a:r>
              <a:rPr lang="ru-RU" sz="2000" dirty="0" smtClean="0">
                <a:latin typeface="Myriad Pro" panose="020B0503030403020204" pitchFamily="34" charset="0"/>
              </a:rPr>
              <a:t>проектах</a:t>
            </a:r>
            <a:endParaRPr lang="ru-RU" sz="2000" dirty="0">
              <a:latin typeface="Myriad Pro" panose="020B0503030403020204" pitchFamily="34" charset="0"/>
            </a:endParaRPr>
          </a:p>
          <a:p>
            <a:pPr marL="360000" indent="-360000">
              <a:buClr>
                <a:srgbClr val="0BB9DE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Myriad Pro" panose="020B0503030403020204" pitchFamily="34" charset="0"/>
              </a:rPr>
              <a:t>За счёт </a:t>
            </a:r>
            <a:r>
              <a:rPr lang="ru-RU" sz="2000" dirty="0">
                <a:latin typeface="Myriad Pro" panose="020B0503030403020204" pitchFamily="34" charset="0"/>
              </a:rPr>
              <a:t>добровольчества и благотворительности увеличился </a:t>
            </a:r>
            <a:r>
              <a:rPr lang="ru-RU" sz="2000" dirty="0" smtClean="0">
                <a:latin typeface="Myriad Pro" panose="020B0503030403020204" pitchFamily="34" charset="0"/>
              </a:rPr>
              <a:t>объём </a:t>
            </a:r>
            <a:r>
              <a:rPr lang="ru-RU" sz="2000" dirty="0">
                <a:latin typeface="Myriad Pro" panose="020B0503030403020204" pitchFamily="34" charset="0"/>
              </a:rPr>
              <a:t>и качество социальной помощи нуждающимся категориям </a:t>
            </a:r>
            <a:r>
              <a:rPr lang="ru-RU" sz="2000" dirty="0" smtClean="0">
                <a:latin typeface="Myriad Pro" panose="020B0503030403020204" pitchFamily="34" charset="0"/>
              </a:rPr>
              <a:t>граждан</a:t>
            </a:r>
            <a:endParaRPr lang="ru-RU" sz="2000" dirty="0">
              <a:latin typeface="Myriad Pro" panose="020B0503030403020204" pitchFamily="34" charset="0"/>
            </a:endParaRPr>
          </a:p>
          <a:p>
            <a:pPr marL="360000" indent="-360000">
              <a:buClr>
                <a:srgbClr val="0BB9DE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Myriad Pro" panose="020B0503030403020204" pitchFamily="34" charset="0"/>
              </a:rPr>
              <a:t>За счёт </a:t>
            </a:r>
            <a:r>
              <a:rPr lang="ru-RU" sz="2000" dirty="0">
                <a:latin typeface="Myriad Pro" panose="020B0503030403020204" pitchFamily="34" charset="0"/>
              </a:rPr>
              <a:t>развития горизонтальной коммуникации  повысилась самостоятельность добровольческого </a:t>
            </a:r>
            <a:r>
              <a:rPr lang="ru-RU" sz="2000" dirty="0" smtClean="0">
                <a:latin typeface="Myriad Pro" panose="020B0503030403020204" pitchFamily="34" charset="0"/>
              </a:rPr>
              <a:t>сообщества</a:t>
            </a:r>
            <a:endParaRPr lang="ru-RU" sz="2000" dirty="0">
              <a:latin typeface="Myriad Pro" panose="020B0503030403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59" y="226493"/>
            <a:ext cx="1264764" cy="4775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119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66167" y="6211973"/>
            <a:ext cx="2743200" cy="365125"/>
          </a:xfrm>
        </p:spPr>
        <p:txBody>
          <a:bodyPr/>
          <a:lstStyle/>
          <a:p>
            <a:fld id="{C04E2466-A6EE-41DC-876F-BF7BBA7F82CE}" type="slidenum">
              <a:rPr lang="ru-RU" altLang="ru-RU" sz="1000" smtClean="0">
                <a:solidFill>
                  <a:srgbClr val="E74543"/>
                </a:solidFill>
                <a:latin typeface="Myriad Pro" panose="020B0503030403020204" pitchFamily="34" charset="0"/>
              </a:rPr>
              <a:pPr/>
              <a:t>8</a:t>
            </a:fld>
            <a:endParaRPr lang="ru-RU" altLang="ru-RU" sz="100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5545" y="587141"/>
            <a:ext cx="6826208" cy="712269"/>
          </a:xfrm>
        </p:spPr>
        <p:txBody>
          <a:bodyPr/>
          <a:lstStyle/>
          <a:p>
            <a:r>
              <a:rPr lang="ru-RU" b="1" dirty="0" smtClean="0">
                <a:solidFill>
                  <a:srgbClr val="E74543"/>
                </a:solidFill>
                <a:latin typeface="Myriad Pro" panose="020B0503030403020204" pitchFamily="34" charset="0"/>
              </a:rPr>
              <a:t>Знакомьтесь: команда проекта!</a:t>
            </a:r>
            <a:endParaRPr lang="ru-RU" dirty="0">
              <a:solidFill>
                <a:srgbClr val="E74543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333422" y="1590574"/>
            <a:ext cx="4979178" cy="49865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i="1" dirty="0" smtClean="0">
                <a:latin typeface="Myriad Pro" panose="020B0503030403020204" pitchFamily="34" charset="0"/>
              </a:rPr>
              <a:t>На фото </a:t>
            </a:r>
            <a:r>
              <a:rPr lang="ru-RU" sz="2000" i="1" dirty="0" smtClean="0">
                <a:latin typeface="Myriad Pro" panose="020B0503030403020204" pitchFamily="34" charset="0"/>
              </a:rPr>
              <a:t>слева направо:</a:t>
            </a:r>
            <a:r>
              <a:rPr lang="ru-RU" sz="2000" b="1" dirty="0" smtClean="0">
                <a:latin typeface="Myriad Pro" panose="020B0503030403020204" pitchFamily="34" charset="0"/>
              </a:rPr>
              <a:t/>
            </a:r>
            <a:br>
              <a:rPr lang="ru-RU" sz="2000" b="1" dirty="0" smtClean="0">
                <a:latin typeface="Myriad Pro" panose="020B0503030403020204" pitchFamily="34" charset="0"/>
              </a:rPr>
            </a:br>
            <a:endParaRPr lang="ru-RU" sz="2000" b="1" dirty="0" smtClean="0">
              <a:latin typeface="Myriad Pro" panose="020B0503030403020204" pitchFamily="34" charset="0"/>
            </a:endParaRPr>
          </a:p>
          <a:p>
            <a:pPr marL="360000" indent="-360000">
              <a:buClr>
                <a:srgbClr val="0BB9DE"/>
              </a:buClr>
              <a:buFont typeface="Wingdings 3" panose="05040102010807070707" pitchFamily="18" charset="2"/>
              <a:buChar char=""/>
            </a:pPr>
            <a:r>
              <a:rPr lang="ru-RU" sz="2000" dirty="0" smtClean="0">
                <a:latin typeface="Myriad Pro" panose="020B0503030403020204" pitchFamily="34" charset="0"/>
              </a:rPr>
              <a:t>Шевченко А. В., заместитель Главы Администрации ЗАТО г. </a:t>
            </a:r>
            <a:r>
              <a:rPr lang="ru-RU" sz="2000" dirty="0" smtClean="0">
                <a:latin typeface="Myriad Pro" panose="020B0503030403020204" pitchFamily="34" charset="0"/>
              </a:rPr>
              <a:t>Железногорск;</a:t>
            </a:r>
            <a:endParaRPr lang="ru-RU" sz="2000" dirty="0" smtClean="0">
              <a:latin typeface="Myriad Pro" panose="020B0503030403020204" pitchFamily="34" charset="0"/>
            </a:endParaRPr>
          </a:p>
          <a:p>
            <a:pPr marL="360000" indent="-360000">
              <a:buClr>
                <a:srgbClr val="0BB9DE"/>
              </a:buClr>
              <a:buFont typeface="Wingdings 3" panose="05040102010807070707" pitchFamily="18" charset="2"/>
              <a:buChar char=""/>
            </a:pPr>
            <a:r>
              <a:rPr lang="ru-RU" sz="2000" dirty="0" smtClean="0">
                <a:latin typeface="Myriad Pro" panose="020B0503030403020204" pitchFamily="34" charset="0"/>
              </a:rPr>
              <a:t>Андросова Е. В., руководитель управления делами Администрации </a:t>
            </a:r>
            <a:br>
              <a:rPr lang="ru-RU" sz="2000" dirty="0" smtClean="0">
                <a:latin typeface="Myriad Pro" panose="020B0503030403020204" pitchFamily="34" charset="0"/>
              </a:rPr>
            </a:br>
            <a:r>
              <a:rPr lang="ru-RU" sz="2000" dirty="0" smtClean="0">
                <a:latin typeface="Myriad Pro" panose="020B0503030403020204" pitchFamily="34" charset="0"/>
              </a:rPr>
              <a:t>ЗАТО г. Железногорск;</a:t>
            </a:r>
          </a:p>
          <a:p>
            <a:pPr marL="360000" indent="-360000">
              <a:buClr>
                <a:srgbClr val="0BB9DE"/>
              </a:buClr>
              <a:buFont typeface="Wingdings 3" panose="05040102010807070707" pitchFamily="18" charset="2"/>
              <a:buChar char=""/>
            </a:pPr>
            <a:r>
              <a:rPr lang="ru-RU" sz="2000" dirty="0" smtClean="0">
                <a:latin typeface="Myriad Pro" panose="020B0503030403020204" pitchFamily="34" charset="0"/>
              </a:rPr>
              <a:t>Томилова К. А., главный специалист </a:t>
            </a:r>
            <a:br>
              <a:rPr lang="ru-RU" sz="2000" dirty="0" smtClean="0">
                <a:latin typeface="Myriad Pro" panose="020B0503030403020204" pitchFamily="34" charset="0"/>
              </a:rPr>
            </a:br>
            <a:r>
              <a:rPr lang="ru-RU" sz="2000" dirty="0" smtClean="0">
                <a:latin typeface="Myriad Pro" panose="020B0503030403020204" pitchFamily="34" charset="0"/>
              </a:rPr>
              <a:t>по молодёжной политике и работе с общественными организациями Администрации ЗАТО г. Железногорск;</a:t>
            </a:r>
          </a:p>
          <a:p>
            <a:pPr marL="360000" indent="-360000">
              <a:buClr>
                <a:srgbClr val="0BB9DE"/>
              </a:buClr>
              <a:buFont typeface="Wingdings 3" panose="05040102010807070707" pitchFamily="18" charset="2"/>
              <a:buChar char=""/>
            </a:pPr>
            <a:r>
              <a:rPr lang="ru-RU" sz="2000" dirty="0" smtClean="0">
                <a:latin typeface="Myriad Pro" panose="020B0503030403020204" pitchFamily="34" charset="0"/>
              </a:rPr>
              <a:t>Горбунова Я. И., руководитель Городского ресурсного центра;</a:t>
            </a:r>
          </a:p>
          <a:p>
            <a:pPr marL="360000" indent="-360000">
              <a:buClr>
                <a:srgbClr val="0BB9DE"/>
              </a:buClr>
              <a:buFont typeface="Wingdings 3" panose="05040102010807070707" pitchFamily="18" charset="2"/>
              <a:buChar char=""/>
            </a:pPr>
            <a:r>
              <a:rPr lang="ru-RU" sz="2000" dirty="0" err="1" smtClean="0">
                <a:latin typeface="Myriad Pro" panose="020B0503030403020204" pitchFamily="34" charset="0"/>
              </a:rPr>
              <a:t>Афонин</a:t>
            </a:r>
            <a:r>
              <a:rPr lang="ru-RU" sz="2000" dirty="0" smtClean="0">
                <a:latin typeface="Myriad Pro" panose="020B0503030403020204" pitchFamily="34" charset="0"/>
              </a:rPr>
              <a:t> </a:t>
            </a:r>
            <a:r>
              <a:rPr lang="ru-RU" sz="2000" dirty="0" smtClean="0">
                <a:latin typeface="Myriad Pro" panose="020B0503030403020204" pitchFamily="34" charset="0"/>
              </a:rPr>
              <a:t>С. Н., </a:t>
            </a:r>
            <a:r>
              <a:rPr lang="ru-RU" sz="2000" dirty="0">
                <a:latin typeface="Myriad Pro" panose="020B0503030403020204" pitchFamily="34" charset="0"/>
              </a:rPr>
              <a:t>руководитель </a:t>
            </a:r>
            <a:r>
              <a:rPr lang="ru-RU" sz="2000" dirty="0" smtClean="0">
                <a:latin typeface="Myriad Pro" panose="020B0503030403020204" pitchFamily="34" charset="0"/>
              </a:rPr>
              <a:t/>
            </a:r>
            <a:br>
              <a:rPr lang="ru-RU" sz="2000" dirty="0" smtClean="0">
                <a:latin typeface="Myriad Pro" panose="020B0503030403020204" pitchFamily="34" charset="0"/>
              </a:rPr>
            </a:br>
            <a:r>
              <a:rPr lang="ru-RU" sz="2000" dirty="0" smtClean="0">
                <a:latin typeface="Myriad Pro" panose="020B0503030403020204" pitchFamily="34" charset="0"/>
              </a:rPr>
              <a:t>МКУ «</a:t>
            </a:r>
            <a:r>
              <a:rPr lang="ru-RU" sz="2000" dirty="0">
                <a:latin typeface="Myriad Pro" panose="020B0503030403020204" pitchFamily="34" charset="0"/>
              </a:rPr>
              <a:t>Управление физической культуры </a:t>
            </a:r>
            <a:r>
              <a:rPr lang="ru-RU" sz="2000" dirty="0" smtClean="0">
                <a:latin typeface="Myriad Pro" panose="020B0503030403020204" pitchFamily="34" charset="0"/>
              </a:rPr>
              <a:t/>
            </a:r>
            <a:br>
              <a:rPr lang="ru-RU" sz="2000" dirty="0" smtClean="0">
                <a:latin typeface="Myriad Pro" panose="020B0503030403020204" pitchFamily="34" charset="0"/>
              </a:rPr>
            </a:br>
            <a:r>
              <a:rPr lang="ru-RU" sz="2000" dirty="0" smtClean="0">
                <a:latin typeface="Myriad Pro" panose="020B0503030403020204" pitchFamily="34" charset="0"/>
              </a:rPr>
              <a:t>и </a:t>
            </a:r>
            <a:r>
              <a:rPr lang="ru-RU" sz="2000" dirty="0">
                <a:latin typeface="Myriad Pro" panose="020B0503030403020204" pitchFamily="34" charset="0"/>
              </a:rPr>
              <a:t>спорта</a:t>
            </a:r>
            <a:r>
              <a:rPr lang="ru-RU" sz="2000" dirty="0" smtClean="0">
                <a:latin typeface="Myriad Pro" panose="020B0503030403020204" pitchFamily="34" charset="0"/>
              </a:rPr>
              <a:t>»</a:t>
            </a:r>
            <a:endParaRPr lang="ru-RU" sz="2000" dirty="0">
              <a:latin typeface="Myriad Pro" panose="020B0503030403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59" y="226493"/>
            <a:ext cx="1264764" cy="477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2" y="1590574"/>
            <a:ext cx="4951781" cy="4528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22685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2" id="{28ED18F5-8C9C-4A8D-8CE9-8CE7E30191A9}" vid="{C46D8ABD-35E5-481D-B71D-08036589BAEF}"/>
    </a:ext>
  </a:extLst>
</a:theme>
</file>

<file path=ppt/theme/theme2.xml><?xml version="1.0" encoding="utf-8"?>
<a:theme xmlns:a="http://schemas.openxmlformats.org/drawingml/2006/main" name="FireMosaic 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56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287</TotalTime>
  <Words>143</Words>
  <Application>Microsoft Office PowerPoint</Application>
  <PresentationFormat>Произвольный</PresentationFormat>
  <Paragraphs>51</Paragraphs>
  <Slides>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Тема2</vt:lpstr>
      <vt:lpstr>FireMosaic template</vt:lpstr>
      <vt:lpstr>Blank</vt:lpstr>
      <vt:lpstr>556</vt:lpstr>
      <vt:lpstr>Слайд 1</vt:lpstr>
      <vt:lpstr>Как проект поддерживает добровольчество  и благотворительность  в Железногорске?</vt:lpstr>
      <vt:lpstr>Кому помогает проект?</vt:lpstr>
      <vt:lpstr>Слайд 4</vt:lpstr>
      <vt:lpstr>Какие проблемы решает проект?</vt:lpstr>
      <vt:lpstr>Какие ресурсы помогают реализации?</vt:lpstr>
      <vt:lpstr>Каковы результаты проекта?</vt:lpstr>
      <vt:lpstr>Знакомьтесь: команда проекта!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Андросова</cp:lastModifiedBy>
  <cp:revision>40</cp:revision>
  <dcterms:created xsi:type="dcterms:W3CDTF">2017-08-22T08:38:38Z</dcterms:created>
  <dcterms:modified xsi:type="dcterms:W3CDTF">2017-09-09T05:05:00Z</dcterms:modified>
</cp:coreProperties>
</file>